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16"/>
  </p:notesMasterIdLst>
  <p:handoutMasterIdLst>
    <p:handoutMasterId r:id="rId17"/>
  </p:handoutMasterIdLst>
  <p:sldIdLst>
    <p:sldId id="256" r:id="rId2"/>
    <p:sldId id="276" r:id="rId3"/>
    <p:sldId id="273" r:id="rId4"/>
    <p:sldId id="266" r:id="rId5"/>
    <p:sldId id="277" r:id="rId6"/>
    <p:sldId id="267" r:id="rId7"/>
    <p:sldId id="280" r:id="rId8"/>
    <p:sldId id="274" r:id="rId9"/>
    <p:sldId id="279" r:id="rId10"/>
    <p:sldId id="268" r:id="rId11"/>
    <p:sldId id="269" r:id="rId12"/>
    <p:sldId id="270" r:id="rId13"/>
    <p:sldId id="275" r:id="rId14"/>
    <p:sldId id="272" r:id="rId15"/>
  </p:sldIdLst>
  <p:sldSz cx="9144000" cy="6858000" type="screen4x3"/>
  <p:notesSz cx="7010400" cy="9296400"/>
  <p:defaultTextStyle>
    <a:defPPr>
      <a:defRPr lang="en-US"/>
    </a:defPPr>
    <a:lvl1pPr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ＭＳ Ｐゴシック" pitchFamily="34" charset="-128"/>
        <a:cs typeface="+mn-cs"/>
      </a:defRPr>
    </a:lvl1pPr>
    <a:lvl2pPr marL="4572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ＭＳ Ｐゴシック" pitchFamily="34" charset="-128"/>
        <a:cs typeface="+mn-cs"/>
      </a:defRPr>
    </a:lvl2pPr>
    <a:lvl3pPr marL="9144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ＭＳ Ｐゴシック" pitchFamily="34" charset="-128"/>
        <a:cs typeface="+mn-cs"/>
      </a:defRPr>
    </a:lvl3pPr>
    <a:lvl4pPr marL="13716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ＭＳ Ｐゴシック" pitchFamily="34" charset="-128"/>
        <a:cs typeface="+mn-cs"/>
      </a:defRPr>
    </a:lvl4pPr>
    <a:lvl5pPr marL="18288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ＭＳ Ｐゴシック" pitchFamily="34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ＭＳ Ｐゴシック" pitchFamily="34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ＭＳ Ｐゴシック" pitchFamily="34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ＭＳ Ｐゴシック" pitchFamily="34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ＭＳ Ｐゴシック" pitchFamily="34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584">
          <p15:clr>
            <a:srgbClr val="A4A3A4"/>
          </p15:clr>
        </p15:guide>
        <p15:guide id="2" pos="288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/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B20838"/>
    <a:srgbClr val="66666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24805" autoAdjust="0"/>
    <p:restoredTop sz="74670" autoAdjust="0"/>
  </p:normalViewPr>
  <p:slideViewPr>
    <p:cSldViewPr snapToObjects="1">
      <p:cViewPr varScale="1">
        <p:scale>
          <a:sx n="66" d="100"/>
          <a:sy n="66" d="100"/>
        </p:scale>
        <p:origin x="876" y="66"/>
      </p:cViewPr>
      <p:guideLst>
        <p:guide orient="horz" pos="1584"/>
        <p:guide pos="288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handoutMaster" Target="handoutMasters/handoutMaster1.xml"/><Relationship Id="rId2" Type="http://schemas.openxmlformats.org/officeDocument/2006/relationships/slide" Target="slides/slide1.xml"/><Relationship Id="rId16" Type="http://schemas.openxmlformats.org/officeDocument/2006/relationships/notesMaster" Target="notesMasters/notesMaster1.xml"/><Relationship Id="rId20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8475" cy="46672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338" y="0"/>
            <a:ext cx="3038475" cy="46672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DB6A52E-9D34-44F0-B5B8-468BA803D98B}" type="datetimeFigureOut">
              <a:rPr lang="en-US" smtClean="0"/>
              <a:t>9/15/2015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675"/>
            <a:ext cx="3038475" cy="4667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338" y="8829675"/>
            <a:ext cx="3038475" cy="4667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57CB43F-95A6-4EBA-890C-4361F8BE0A6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6121457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8D00B329-C6A4-4A7E-A708-5AD668E86EAF}" type="datetimeFigureOut">
              <a:rPr lang="en-US" smtClean="0"/>
              <a:t>9/15/2015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414463" y="1162050"/>
            <a:ext cx="4181475" cy="31369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73892"/>
            <a:ext cx="5608320" cy="3660458"/>
          </a:xfrm>
          <a:prstGeom prst="rect">
            <a:avLst/>
          </a:prstGeom>
        </p:spPr>
        <p:txBody>
          <a:bodyPr vert="horz" lIns="93177" tIns="46589" rIns="93177" bIns="46589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106E1E96-08F2-46EE-A19B-0B529A16922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8317329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06E1E96-08F2-46EE-A19B-0B529A16922B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7035028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06E1E96-08F2-46EE-A19B-0B529A16922B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108843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06E1E96-08F2-46EE-A19B-0B529A16922B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38000634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06E1E96-08F2-46EE-A19B-0B529A16922B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9045864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  <a:prstGeom prst="rect">
            <a:avLst/>
          </a:prstGeo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4006487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371600"/>
            <a:ext cx="8229600" cy="4572000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0630236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3962400"/>
            <a:ext cx="7772400" cy="444500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Picture Placeholder 5"/>
          <p:cNvSpPr>
            <a:spLocks noGrp="1"/>
          </p:cNvSpPr>
          <p:nvPr>
            <p:ph type="pic" sz="quarter" idx="10"/>
          </p:nvPr>
        </p:nvSpPr>
        <p:spPr>
          <a:xfrm>
            <a:off x="722313" y="228600"/>
            <a:ext cx="7772400" cy="3200400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 noProof="0" smtClean="0"/>
              <a:t>Click icon to add picture</a:t>
            </a:r>
            <a:endParaRPr lang="en-US" noProof="0"/>
          </a:p>
        </p:txBody>
      </p:sp>
    </p:spTree>
    <p:extLst>
      <p:ext uri="{BB962C8B-B14F-4D97-AF65-F5344CB8AC3E}">
        <p14:creationId xmlns:p14="http://schemas.microsoft.com/office/powerpoint/2010/main" val="399576254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  <a:prstGeom prst="rect">
            <a:avLst/>
          </a:prstGeo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  <a:prstGeom prst="rect">
            <a:avLst/>
          </a:prstGeo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6229577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  <a:prstGeom prst="rect">
            <a:avLst/>
          </a:prstGeo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  <a:prstGeom prst="rect">
            <a:avLst/>
          </a:prstGeo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9565945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7" name="Text Placeholder 6"/>
          <p:cNvSpPr>
            <a:spLocks noGrp="1"/>
          </p:cNvSpPr>
          <p:nvPr>
            <p:ph type="body" sz="quarter" idx="10"/>
          </p:nvPr>
        </p:nvSpPr>
        <p:spPr>
          <a:xfrm>
            <a:off x="457200" y="1371600"/>
            <a:ext cx="8229600" cy="4648200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6197015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  <a:prstGeom prst="rect">
            <a:avLst/>
          </a:prstGeo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90163134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noProof="0" smtClean="0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20961942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image" Target="../media/image2.jpeg"/><Relationship Id="rId5" Type="http://schemas.openxmlformats.org/officeDocument/2006/relationships/slideLayout" Target="../slideLayouts/slideLayout5.xml"/><Relationship Id="rId10" Type="http://schemas.openxmlformats.org/officeDocument/2006/relationships/image" Target="../media/image1.jpeg"/><Relationship Id="rId4" Type="http://schemas.openxmlformats.org/officeDocument/2006/relationships/slideLayout" Target="../slideLayouts/slideLayout4.xml"/><Relationship Id="rId9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862013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bg1">
                <a:lumMod val="85000"/>
              </a:schemeClr>
            </a:solidFill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normAutofit/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pic>
        <p:nvPicPr>
          <p:cNvPr id="1027" name="Picture 6" descr="MIT-VPF-Footer.jpg"/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6875" y="6294438"/>
            <a:ext cx="4038600" cy="4746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10" name="Straight Connector 9"/>
          <p:cNvCxnSpPr/>
          <p:nvPr/>
        </p:nvCxnSpPr>
        <p:spPr>
          <a:xfrm>
            <a:off x="457200" y="6202363"/>
            <a:ext cx="8278813" cy="1587"/>
          </a:xfrm>
          <a:prstGeom prst="line">
            <a:avLst/>
          </a:prstGeom>
          <a:ln w="12700" cap="flat" cmpd="sng" algn="ctr">
            <a:solidFill>
              <a:srgbClr val="666666"/>
            </a:solidFill>
            <a:prstDash val="solid"/>
            <a:round/>
            <a:headEnd type="none" w="med" len="med"/>
            <a:tailEnd type="none" w="med" len="med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1029" name="Picture 7" descr="VPF-footer.jpg"/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75575" y="6248400"/>
            <a:ext cx="1003300" cy="5476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8" name="Straight Connector 7"/>
          <p:cNvCxnSpPr/>
          <p:nvPr/>
        </p:nvCxnSpPr>
        <p:spPr>
          <a:xfrm rot="5400000" flipH="1" flipV="1">
            <a:off x="7389019" y="6538119"/>
            <a:ext cx="463550" cy="1588"/>
          </a:xfrm>
          <a:prstGeom prst="line">
            <a:avLst/>
          </a:prstGeom>
          <a:ln w="12700" cap="flat" cmpd="sng" algn="ctr">
            <a:solidFill>
              <a:srgbClr val="666666"/>
            </a:solidFill>
            <a:prstDash val="solid"/>
            <a:round/>
            <a:headEnd type="none" w="med" len="med"/>
            <a:tailEnd type="none" w="med" len="med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</p:sldLayoutIdLst>
  <p:timing>
    <p:tnLst>
      <p:par>
        <p:cTn id="1" dur="indefinite" restart="never" nodeType="tmRoot"/>
      </p:par>
    </p:tnLst>
  </p:timing>
  <p:txStyles>
    <p:titleStyle>
      <a:lvl1pPr algn="ctr" defTabSz="457200" rtl="0" eaLnBrk="1" fontAlgn="base" hangingPunct="1">
        <a:spcBef>
          <a:spcPct val="0"/>
        </a:spcBef>
        <a:spcAft>
          <a:spcPct val="0"/>
        </a:spcAft>
        <a:defRPr sz="4400" b="1" kern="1200">
          <a:solidFill>
            <a:srgbClr val="B20838"/>
          </a:solidFill>
          <a:latin typeface="+mj-lt"/>
          <a:ea typeface="ＭＳ Ｐゴシック" pitchFamily="-65" charset="-128"/>
          <a:cs typeface="ＭＳ Ｐゴシック" pitchFamily="-65" charset="-128"/>
        </a:defRPr>
      </a:lvl1pPr>
      <a:lvl2pPr algn="ctr" defTabSz="457200" rtl="0" eaLnBrk="1" fontAlgn="base" hangingPunct="1">
        <a:spcBef>
          <a:spcPct val="0"/>
        </a:spcBef>
        <a:spcAft>
          <a:spcPct val="0"/>
        </a:spcAft>
        <a:defRPr sz="4400" b="1">
          <a:solidFill>
            <a:srgbClr val="B20838"/>
          </a:solidFill>
          <a:latin typeface="Calibri" pitchFamily="-65" charset="0"/>
          <a:ea typeface="ＭＳ Ｐゴシック" pitchFamily="-65" charset="-128"/>
          <a:cs typeface="ＭＳ Ｐゴシック" pitchFamily="-65" charset="-128"/>
        </a:defRPr>
      </a:lvl2pPr>
      <a:lvl3pPr algn="ctr" defTabSz="457200" rtl="0" eaLnBrk="1" fontAlgn="base" hangingPunct="1">
        <a:spcBef>
          <a:spcPct val="0"/>
        </a:spcBef>
        <a:spcAft>
          <a:spcPct val="0"/>
        </a:spcAft>
        <a:defRPr sz="4400" b="1">
          <a:solidFill>
            <a:srgbClr val="B20838"/>
          </a:solidFill>
          <a:latin typeface="Calibri" pitchFamily="-65" charset="0"/>
          <a:ea typeface="ＭＳ Ｐゴシック" pitchFamily="-65" charset="-128"/>
          <a:cs typeface="ＭＳ Ｐゴシック" pitchFamily="-65" charset="-128"/>
        </a:defRPr>
      </a:lvl3pPr>
      <a:lvl4pPr algn="ctr" defTabSz="457200" rtl="0" eaLnBrk="1" fontAlgn="base" hangingPunct="1">
        <a:spcBef>
          <a:spcPct val="0"/>
        </a:spcBef>
        <a:spcAft>
          <a:spcPct val="0"/>
        </a:spcAft>
        <a:defRPr sz="4400" b="1">
          <a:solidFill>
            <a:srgbClr val="B20838"/>
          </a:solidFill>
          <a:latin typeface="Calibri" pitchFamily="-65" charset="0"/>
          <a:ea typeface="ＭＳ Ｐゴシック" pitchFamily="-65" charset="-128"/>
          <a:cs typeface="ＭＳ Ｐゴシック" pitchFamily="-65" charset="-128"/>
        </a:defRPr>
      </a:lvl4pPr>
      <a:lvl5pPr algn="ctr" defTabSz="457200" rtl="0" eaLnBrk="1" fontAlgn="base" hangingPunct="1">
        <a:spcBef>
          <a:spcPct val="0"/>
        </a:spcBef>
        <a:spcAft>
          <a:spcPct val="0"/>
        </a:spcAft>
        <a:defRPr sz="4400" b="1">
          <a:solidFill>
            <a:srgbClr val="B20838"/>
          </a:solidFill>
          <a:latin typeface="Calibri" pitchFamily="-65" charset="0"/>
          <a:ea typeface="ＭＳ Ｐゴシック" pitchFamily="-65" charset="-128"/>
          <a:cs typeface="ＭＳ Ｐゴシック" pitchFamily="-65" charset="-128"/>
        </a:defRPr>
      </a:lvl5pPr>
      <a:lvl6pPr marL="457200" algn="ctr" defTabSz="457200" rtl="0" eaLnBrk="1" fontAlgn="base" hangingPunct="1">
        <a:spcBef>
          <a:spcPct val="0"/>
        </a:spcBef>
        <a:spcAft>
          <a:spcPct val="0"/>
        </a:spcAft>
        <a:defRPr sz="4400" b="1">
          <a:solidFill>
            <a:srgbClr val="B20838"/>
          </a:solidFill>
          <a:latin typeface="Calibri" pitchFamily="-65" charset="0"/>
          <a:ea typeface="ＭＳ Ｐゴシック" pitchFamily="-65" charset="-128"/>
          <a:cs typeface="ＭＳ Ｐゴシック" pitchFamily="-65" charset="-128"/>
        </a:defRPr>
      </a:lvl6pPr>
      <a:lvl7pPr marL="914400" algn="ctr" defTabSz="457200" rtl="0" eaLnBrk="1" fontAlgn="base" hangingPunct="1">
        <a:spcBef>
          <a:spcPct val="0"/>
        </a:spcBef>
        <a:spcAft>
          <a:spcPct val="0"/>
        </a:spcAft>
        <a:defRPr sz="4400" b="1">
          <a:solidFill>
            <a:srgbClr val="B20838"/>
          </a:solidFill>
          <a:latin typeface="Calibri" pitchFamily="-65" charset="0"/>
          <a:ea typeface="ＭＳ Ｐゴシック" pitchFamily="-65" charset="-128"/>
          <a:cs typeface="ＭＳ Ｐゴシック" pitchFamily="-65" charset="-128"/>
        </a:defRPr>
      </a:lvl7pPr>
      <a:lvl8pPr marL="1371600" algn="ctr" defTabSz="457200" rtl="0" eaLnBrk="1" fontAlgn="base" hangingPunct="1">
        <a:spcBef>
          <a:spcPct val="0"/>
        </a:spcBef>
        <a:spcAft>
          <a:spcPct val="0"/>
        </a:spcAft>
        <a:defRPr sz="4400" b="1">
          <a:solidFill>
            <a:srgbClr val="B20838"/>
          </a:solidFill>
          <a:latin typeface="Calibri" pitchFamily="-65" charset="0"/>
          <a:ea typeface="ＭＳ Ｐゴシック" pitchFamily="-65" charset="-128"/>
          <a:cs typeface="ＭＳ Ｐゴシック" pitchFamily="-65" charset="-128"/>
        </a:defRPr>
      </a:lvl8pPr>
      <a:lvl9pPr marL="1828800" algn="ctr" defTabSz="457200" rtl="0" eaLnBrk="1" fontAlgn="base" hangingPunct="1">
        <a:spcBef>
          <a:spcPct val="0"/>
        </a:spcBef>
        <a:spcAft>
          <a:spcPct val="0"/>
        </a:spcAft>
        <a:defRPr sz="4400" b="1">
          <a:solidFill>
            <a:srgbClr val="B20838"/>
          </a:solidFill>
          <a:latin typeface="Calibri" pitchFamily="-65" charset="0"/>
          <a:ea typeface="ＭＳ Ｐゴシック" pitchFamily="-65" charset="-128"/>
          <a:cs typeface="ＭＳ Ｐゴシック" pitchFamily="-65" charset="-128"/>
        </a:defRPr>
      </a:lvl9pPr>
    </p:titleStyle>
    <p:bodyStyle>
      <a:lvl1pPr marL="342900" indent="-342900" algn="l" defTabSz="457200" rtl="0" eaLnBrk="1" fontAlgn="base" hangingPunct="1">
        <a:spcBef>
          <a:spcPct val="0"/>
        </a:spcBef>
        <a:spcAft>
          <a:spcPct val="0"/>
        </a:spcAft>
        <a:buClr>
          <a:schemeClr val="bg1"/>
        </a:buClr>
        <a:buFont typeface="Courier New" pitchFamily="49" charset="0"/>
        <a:buChar char="o"/>
        <a:defRPr sz="3200" b="1" kern="1200">
          <a:solidFill>
            <a:schemeClr val="tx1"/>
          </a:solidFill>
          <a:latin typeface="+mn-lt"/>
          <a:ea typeface="ＭＳ Ｐゴシック" pitchFamily="-65" charset="-128"/>
          <a:cs typeface="ＭＳ Ｐゴシック" pitchFamily="-65" charset="-128"/>
        </a:defRPr>
      </a:lvl1pPr>
      <a:lvl2pPr marL="742950" indent="-285750" algn="l" defTabSz="457200" rtl="0" eaLnBrk="1" fontAlgn="base" hangingPunct="1">
        <a:spcBef>
          <a:spcPct val="20000"/>
        </a:spcBef>
        <a:spcAft>
          <a:spcPct val="0"/>
        </a:spcAft>
        <a:buClr>
          <a:srgbClr val="7F7F7F"/>
        </a:buClr>
        <a:buSzPct val="60000"/>
        <a:buFont typeface="Wingdings" pitchFamily="2" charset="2"/>
        <a:buChar char="²"/>
        <a:defRPr sz="28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2pPr>
      <a:lvl3pPr marL="1143000" indent="-228600" algn="l" defTabSz="457200" rtl="0" eaLnBrk="1" fontAlgn="base" hangingPunct="1">
        <a:spcBef>
          <a:spcPct val="20000"/>
        </a:spcBef>
        <a:spcAft>
          <a:spcPct val="0"/>
        </a:spcAft>
        <a:buClr>
          <a:srgbClr val="595959"/>
        </a:buClr>
        <a:buSzPct val="60000"/>
        <a:buFont typeface="Wingdings" pitchFamily="2" charset="2"/>
        <a:buChar char="²"/>
        <a:defRPr sz="24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3pPr>
      <a:lvl4pPr marL="1600200" indent="-228600" algn="l" defTabSz="457200" rtl="0" eaLnBrk="1" fontAlgn="base" hangingPunct="1">
        <a:spcBef>
          <a:spcPct val="20000"/>
        </a:spcBef>
        <a:spcAft>
          <a:spcPct val="0"/>
        </a:spcAft>
        <a:buClr>
          <a:srgbClr val="595959"/>
        </a:buClr>
        <a:buSzPct val="60000"/>
        <a:buFont typeface="Wingdings" pitchFamily="2" charset="2"/>
        <a:buChar char="²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4pPr>
      <a:lvl5pPr marL="2057400" indent="-228600" algn="l" defTabSz="457200" rtl="0" eaLnBrk="1" fontAlgn="base" hangingPunct="1">
        <a:spcBef>
          <a:spcPct val="20000"/>
        </a:spcBef>
        <a:spcAft>
          <a:spcPct val="0"/>
        </a:spcAft>
        <a:buClr>
          <a:srgbClr val="595959"/>
        </a:buClr>
        <a:buSzPct val="60000"/>
        <a:buFont typeface="Wingdings" pitchFamily="2" charset="2"/>
        <a:buChar char="²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hyperlink" Target="mailto:business-help@mit.edu" TargetMode="Externa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hyperlink" Target="http://kb.mit.edu/confluence/x/ysswCQ" TargetMode="External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4.xml"/><Relationship Id="rId6" Type="http://schemas.openxmlformats.org/officeDocument/2006/relationships/hyperlink" Target="mailto:business-help@mit.edu" TargetMode="External"/><Relationship Id="rId5" Type="http://schemas.openxmlformats.org/officeDocument/2006/relationships/hyperlink" Target="mailto:helpdesk@mit.edu" TargetMode="External"/><Relationship Id="rId4" Type="http://schemas.openxmlformats.org/officeDocument/2006/relationships/hyperlink" Target="http://kb.mit.edu/confluence/x/ScwwCQ" TargetMode="Externa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Title 3"/>
          <p:cNvSpPr>
            <a:spLocks noGrp="1"/>
          </p:cNvSpPr>
          <p:nvPr>
            <p:ph type="ctrTitle"/>
          </p:nvPr>
        </p:nvSpPr>
        <p:spPr bwMode="auto">
          <a:ln>
            <a:solidFill>
              <a:srgbClr val="D9D9D9"/>
            </a:solidFill>
            <a:miter lim="800000"/>
            <a:headEnd/>
            <a:tailEnd/>
          </a:ln>
        </p:spPr>
        <p:txBody>
          <a:bodyPr/>
          <a:lstStyle/>
          <a:p>
            <a:r>
              <a:rPr lang="en-US" dirty="0" smtClean="0">
                <a:ea typeface="ＭＳ Ｐゴシック" pitchFamily="34" charset="-128"/>
              </a:rPr>
              <a:t>Financial Review &amp; Control</a:t>
            </a:r>
            <a:endParaRPr lang="en-US" b="0" dirty="0" smtClean="0">
              <a:ea typeface="ＭＳ Ｐゴシック" pitchFamily="34" charset="-128"/>
            </a:endParaRPr>
          </a:p>
        </p:txBody>
      </p:sp>
      <p:sp>
        <p:nvSpPr>
          <p:cNvPr id="2" name="Subtitle 1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838200"/>
          </a:xfrm>
        </p:spPr>
        <p:txBody>
          <a:bodyPr/>
          <a:lstStyle/>
          <a:p>
            <a:r>
              <a:rPr lang="en-US" sz="4000" dirty="0" smtClean="0">
                <a:ea typeface="ＭＳ Ｐゴシック" pitchFamily="34" charset="-128"/>
              </a:rPr>
              <a:t>Web-based Application</a:t>
            </a:r>
            <a:endParaRPr lang="en-US" sz="40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Goals of the new FRC Application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0" y="1371600"/>
            <a:ext cx="8991600" cy="4572000"/>
          </a:xfrm>
        </p:spPr>
        <p:txBody>
          <a:bodyPr/>
          <a:lstStyle/>
          <a:p>
            <a:pPr lvl="1"/>
            <a:r>
              <a:rPr lang="en-US" sz="3200" dirty="0">
                <a:ea typeface="ＭＳ Ｐゴシック" pitchFamily="34" charset="-128"/>
              </a:rPr>
              <a:t>Provide guidance &amp; set minimum standards on what transactions should be reviewed during monthly FRC </a:t>
            </a:r>
            <a:r>
              <a:rPr lang="en-US" sz="3200" dirty="0" smtClean="0">
                <a:ea typeface="ＭＳ Ｐゴシック" pitchFamily="34" charset="-128"/>
              </a:rPr>
              <a:t>process</a:t>
            </a:r>
          </a:p>
          <a:p>
            <a:pPr marL="457200" lvl="1" indent="0">
              <a:buNone/>
            </a:pPr>
            <a:endParaRPr lang="en-US" sz="3200" dirty="0">
              <a:ea typeface="ＭＳ Ｐゴシック" pitchFamily="34" charset="-128"/>
            </a:endParaRPr>
          </a:p>
          <a:p>
            <a:pPr lvl="1"/>
            <a:r>
              <a:rPr lang="en-US" sz="3200" dirty="0" smtClean="0">
                <a:ea typeface="ＭＳ Ｐゴシック" pitchFamily="34" charset="-128"/>
              </a:rPr>
              <a:t>Eliminate need for printed Summary Statements &amp; DTRs as main method for performing FRC</a:t>
            </a:r>
          </a:p>
          <a:p>
            <a:pPr marL="457200" lvl="1" indent="0">
              <a:buNone/>
            </a:pPr>
            <a:endParaRPr lang="en-US" sz="3200" dirty="0" smtClean="0">
              <a:ea typeface="ＭＳ Ｐゴシック" pitchFamily="34" charset="-128"/>
            </a:endParaRPr>
          </a:p>
          <a:p>
            <a:pPr lvl="1"/>
            <a:r>
              <a:rPr lang="en-US" sz="3200" dirty="0" smtClean="0">
                <a:ea typeface="ＭＳ Ｐゴシック" pitchFamily="34" charset="-128"/>
              </a:rPr>
              <a:t>Eliminate need for paper “sign-off sheet” </a:t>
            </a:r>
          </a:p>
        </p:txBody>
      </p:sp>
    </p:spTree>
    <p:extLst>
      <p:ext uri="{BB962C8B-B14F-4D97-AF65-F5344CB8AC3E}">
        <p14:creationId xmlns:p14="http://schemas.microsoft.com/office/powerpoint/2010/main" val="434245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>
                <a:ea typeface="ＭＳ Ｐゴシック" pitchFamily="34" charset="-128"/>
              </a:rPr>
              <a:t>New Enhanced FRC application</a:t>
            </a:r>
            <a:endParaRPr lang="en-US" dirty="0"/>
          </a:p>
        </p:txBody>
      </p:sp>
      <p:sp>
        <p:nvSpPr>
          <p:cNvPr id="6" name="Subtitle 5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685800"/>
          </a:xfrm>
        </p:spPr>
        <p:txBody>
          <a:bodyPr/>
          <a:lstStyle/>
          <a:p>
            <a:r>
              <a:rPr lang="en-US" sz="4000" i="1" u="sng" dirty="0"/>
              <a:t>f</a:t>
            </a:r>
            <a:r>
              <a:rPr lang="en-US" sz="4000" i="1" u="sng" dirty="0" smtClean="0"/>
              <a:t>rc.mit.edu</a:t>
            </a:r>
            <a:endParaRPr lang="en-US" sz="4000" i="1" u="sng" dirty="0"/>
          </a:p>
        </p:txBody>
      </p:sp>
      <p:pic>
        <p:nvPicPr>
          <p:cNvPr id="4" name="Picture 3" descr="Macintosh HD:Users:hpaiva:Desktop:Screen Shot 2014-08-27 at 4.58.56 PM.png"/>
          <p:cNvPicPr/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80368" y="4961965"/>
            <a:ext cx="1983264" cy="54927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27577913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/>
          <p:cNvSpPr>
            <a:spLocks noGrp="1"/>
          </p:cNvSpPr>
          <p:nvPr>
            <p:ph type="title"/>
          </p:nvPr>
        </p:nvSpPr>
        <p:spPr bwMode="auto">
          <a:ln>
            <a:solidFill>
              <a:srgbClr val="D9D9D9"/>
            </a:solidFill>
            <a:miter lim="800000"/>
            <a:headEnd/>
            <a:tailEnd/>
          </a:ln>
        </p:spPr>
        <p:txBody>
          <a:bodyPr/>
          <a:lstStyle/>
          <a:p>
            <a:r>
              <a:rPr lang="en-US" dirty="0" smtClean="0">
                <a:ea typeface="ＭＳ Ｐゴシック" pitchFamily="34" charset="-128"/>
              </a:rPr>
              <a:t>Features of the new FRC Tool</a:t>
            </a:r>
          </a:p>
        </p:txBody>
      </p:sp>
      <p:sp>
        <p:nvSpPr>
          <p:cNvPr id="11267" name="Content Placeholder 2"/>
          <p:cNvSpPr>
            <a:spLocks noGrp="1"/>
          </p:cNvSpPr>
          <p:nvPr>
            <p:ph idx="1"/>
          </p:nvPr>
        </p:nvSpPr>
        <p:spPr bwMode="auto">
          <a:xfrm>
            <a:off x="76200" y="1447800"/>
            <a:ext cx="8763000" cy="42672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1"/>
            <a:r>
              <a:rPr lang="en-US" dirty="0" smtClean="0">
                <a:ea typeface="ＭＳ Ｐゴシック" pitchFamily="34" charset="-128"/>
              </a:rPr>
              <a:t>The tool selects &amp; highlights in yellow the transactions </a:t>
            </a:r>
            <a:r>
              <a:rPr lang="en-US" dirty="0">
                <a:ea typeface="ＭＳ Ｐゴシック" pitchFamily="34" charset="-128"/>
              </a:rPr>
              <a:t>that </a:t>
            </a:r>
            <a:r>
              <a:rPr lang="en-US" dirty="0" smtClean="0">
                <a:ea typeface="ＭＳ Ｐゴシック" pitchFamily="34" charset="-128"/>
              </a:rPr>
              <a:t>DLCs should focus on during monthly review</a:t>
            </a:r>
          </a:p>
          <a:p>
            <a:pPr marL="457200" lvl="1" indent="0">
              <a:buNone/>
            </a:pPr>
            <a:endParaRPr lang="en-US" dirty="0" smtClean="0">
              <a:ea typeface="ＭＳ Ｐゴシック" pitchFamily="34" charset="-128"/>
            </a:endParaRPr>
          </a:p>
          <a:p>
            <a:pPr marL="457200" lvl="1" indent="0">
              <a:buNone/>
            </a:pPr>
            <a:endParaRPr lang="en-US" dirty="0" smtClean="0">
              <a:ea typeface="ＭＳ Ｐゴシック" pitchFamily="34" charset="-128"/>
            </a:endParaRPr>
          </a:p>
          <a:p>
            <a:pPr marL="457200" lvl="1" indent="0">
              <a:buNone/>
            </a:pPr>
            <a:endParaRPr lang="en-US" sz="800" dirty="0">
              <a:ea typeface="ＭＳ Ｐゴシック" pitchFamily="34" charset="-128"/>
            </a:endParaRPr>
          </a:p>
          <a:p>
            <a:pPr lvl="1"/>
            <a:endParaRPr lang="en-US" sz="800" dirty="0" smtClean="0">
              <a:ea typeface="ＭＳ Ｐゴシック" pitchFamily="34" charset="-128"/>
            </a:endParaRPr>
          </a:p>
          <a:p>
            <a:pPr lvl="1"/>
            <a:r>
              <a:rPr lang="en-US" dirty="0" smtClean="0">
                <a:ea typeface="ＭＳ Ｐゴシック" pitchFamily="34" charset="-128"/>
              </a:rPr>
              <a:t>These yellow highlighted transactions fall into two categories:</a:t>
            </a:r>
          </a:p>
          <a:p>
            <a:pPr lvl="2"/>
            <a:r>
              <a:rPr lang="en-US" dirty="0" smtClean="0">
                <a:ea typeface="ＭＳ Ｐゴシック" pitchFamily="34" charset="-128"/>
              </a:rPr>
              <a:t>High-Risk </a:t>
            </a:r>
          </a:p>
          <a:p>
            <a:pPr lvl="2"/>
            <a:r>
              <a:rPr lang="en-US" dirty="0" smtClean="0">
                <a:ea typeface="ＭＳ Ｐゴシック" pitchFamily="34" charset="-128"/>
              </a:rPr>
              <a:t>10% random sampling</a:t>
            </a:r>
            <a:endParaRPr lang="en-US" sz="2200" dirty="0" smtClean="0">
              <a:ea typeface="ＭＳ Ｐゴシック" pitchFamily="34" charset="-128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19225" y="2514600"/>
            <a:ext cx="6305550" cy="1066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076488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ea typeface="ＭＳ Ｐゴシック" pitchFamily="34" charset="-128"/>
              </a:rPr>
              <a:t>High-Risk Transactions</a:t>
            </a:r>
            <a:endParaRPr lang="en-US" dirty="0"/>
          </a:p>
        </p:txBody>
      </p:sp>
      <p:sp>
        <p:nvSpPr>
          <p:cNvPr id="6" name="Content Placeholder 5"/>
          <p:cNvSpPr>
            <a:spLocks noGrp="1"/>
          </p:cNvSpPr>
          <p:nvPr>
            <p:ph idx="1"/>
          </p:nvPr>
        </p:nvSpPr>
        <p:spPr>
          <a:xfrm>
            <a:off x="152400" y="1371600"/>
            <a:ext cx="8534400" cy="4724400"/>
          </a:xfrm>
        </p:spPr>
        <p:txBody>
          <a:bodyPr/>
          <a:lstStyle/>
          <a:p>
            <a:pPr marL="457200" lvl="1" indent="0">
              <a:buNone/>
            </a:pPr>
            <a:endParaRPr lang="en-US" sz="800" dirty="0"/>
          </a:p>
          <a:p>
            <a:pPr lvl="2"/>
            <a:r>
              <a:rPr lang="en-US" i="1" dirty="0"/>
              <a:t>All </a:t>
            </a:r>
            <a:r>
              <a:rPr lang="en-US" i="1" dirty="0" smtClean="0"/>
              <a:t>charges to blanket </a:t>
            </a:r>
            <a:r>
              <a:rPr lang="en-US" i="1" dirty="0"/>
              <a:t>POs (number begins with '55') and Contract POs (number begins with '57</a:t>
            </a:r>
            <a:r>
              <a:rPr lang="en-US" i="1" dirty="0" smtClean="0"/>
              <a:t>’)</a:t>
            </a:r>
          </a:p>
          <a:p>
            <a:pPr marL="914400" lvl="2" indent="0">
              <a:buNone/>
            </a:pPr>
            <a:endParaRPr lang="en-US" sz="800" i="1" dirty="0"/>
          </a:p>
          <a:p>
            <a:pPr lvl="2"/>
            <a:r>
              <a:rPr lang="en-US" i="1" dirty="0"/>
              <a:t>All Internal Billing postings – Document Type </a:t>
            </a:r>
            <a:r>
              <a:rPr lang="en-US" i="1" dirty="0" smtClean="0"/>
              <a:t>SI</a:t>
            </a:r>
          </a:p>
          <a:p>
            <a:pPr marL="914400" lvl="2" indent="0">
              <a:buNone/>
            </a:pPr>
            <a:endParaRPr lang="en-US" sz="800" i="1" dirty="0"/>
          </a:p>
          <a:p>
            <a:pPr lvl="2"/>
            <a:r>
              <a:rPr lang="en-US" i="1" dirty="0"/>
              <a:t>Journal Vouchers – Document Type SA, FY, </a:t>
            </a:r>
            <a:r>
              <a:rPr lang="en-US" i="1" dirty="0" smtClean="0"/>
              <a:t>FS</a:t>
            </a:r>
          </a:p>
          <a:p>
            <a:pPr marL="914400" lvl="2" indent="0">
              <a:buNone/>
            </a:pPr>
            <a:endParaRPr lang="en-US" sz="800" i="1" dirty="0"/>
          </a:p>
          <a:p>
            <a:pPr lvl="2"/>
            <a:r>
              <a:rPr lang="en-US" i="1" dirty="0"/>
              <a:t>Unallowable GL Account </a:t>
            </a:r>
            <a:r>
              <a:rPr lang="en-US" i="1" dirty="0" smtClean="0"/>
              <a:t>Postings</a:t>
            </a:r>
          </a:p>
          <a:p>
            <a:pPr marL="914400" lvl="2" indent="0">
              <a:buNone/>
            </a:pPr>
            <a:endParaRPr lang="en-US" sz="800" i="1" dirty="0"/>
          </a:p>
          <a:p>
            <a:pPr lvl="2"/>
            <a:r>
              <a:rPr lang="en-US" i="1" dirty="0"/>
              <a:t>Equipment GL Account </a:t>
            </a:r>
            <a:r>
              <a:rPr lang="en-US" i="1" dirty="0" smtClean="0"/>
              <a:t>Postings</a:t>
            </a:r>
          </a:p>
          <a:p>
            <a:pPr marL="914400" lvl="2" indent="0">
              <a:buNone/>
            </a:pPr>
            <a:endParaRPr lang="en-US" sz="800" i="1" dirty="0"/>
          </a:p>
          <a:p>
            <a:pPr lvl="2"/>
            <a:r>
              <a:rPr lang="en-US" i="1" dirty="0"/>
              <a:t>All lines that are over $</a:t>
            </a:r>
            <a:r>
              <a:rPr lang="en-US" i="1" dirty="0" smtClean="0"/>
              <a:t>2,500</a:t>
            </a:r>
          </a:p>
          <a:p>
            <a:pPr marL="914400" lvl="2" indent="0">
              <a:buNone/>
            </a:pPr>
            <a:endParaRPr lang="en-US" sz="800" i="1" dirty="0"/>
          </a:p>
          <a:p>
            <a:pPr lvl="2"/>
            <a:r>
              <a:rPr lang="en-US" i="1" dirty="0"/>
              <a:t>All lines </a:t>
            </a:r>
            <a:r>
              <a:rPr lang="en-US" i="1" dirty="0" smtClean="0"/>
              <a:t>in </a:t>
            </a:r>
            <a:r>
              <a:rPr lang="en-US" i="1" dirty="0"/>
              <a:t>Fabricated Equipment Cost objects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175187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/>
          <p:cNvSpPr>
            <a:spLocks noGrp="1"/>
          </p:cNvSpPr>
          <p:nvPr>
            <p:ph type="title"/>
          </p:nvPr>
        </p:nvSpPr>
        <p:spPr bwMode="auto">
          <a:ln>
            <a:solidFill>
              <a:srgbClr val="D9D9D9"/>
            </a:solidFill>
            <a:miter lim="800000"/>
            <a:headEnd/>
            <a:tailEnd/>
          </a:ln>
        </p:spPr>
        <p:txBody>
          <a:bodyPr>
            <a:normAutofit fontScale="90000"/>
          </a:bodyPr>
          <a:lstStyle/>
          <a:p>
            <a:r>
              <a:rPr lang="en-US" dirty="0">
                <a:ea typeface="ＭＳ Ｐゴシック" pitchFamily="34" charset="-128"/>
              </a:rPr>
              <a:t>Features of the new FRC </a:t>
            </a:r>
            <a:r>
              <a:rPr lang="en-US" dirty="0" smtClean="0">
                <a:ea typeface="ＭＳ Ｐゴシック" pitchFamily="34" charset="-128"/>
              </a:rPr>
              <a:t>Tool, </a:t>
            </a:r>
            <a:r>
              <a:rPr lang="en-US" dirty="0" err="1" smtClean="0">
                <a:ea typeface="ＭＳ Ｐゴシック" pitchFamily="34" charset="-128"/>
              </a:rPr>
              <a:t>contd</a:t>
            </a:r>
            <a:endParaRPr lang="en-US" dirty="0" smtClean="0">
              <a:ea typeface="ＭＳ Ｐゴシック" pitchFamily="34" charset="-128"/>
            </a:endParaRPr>
          </a:p>
        </p:txBody>
      </p:sp>
      <p:sp>
        <p:nvSpPr>
          <p:cNvPr id="5" name="Content Placeholder 4"/>
          <p:cNvSpPr>
            <a:spLocks noGrp="1"/>
          </p:cNvSpPr>
          <p:nvPr>
            <p:ph idx="1"/>
          </p:nvPr>
        </p:nvSpPr>
        <p:spPr>
          <a:xfrm>
            <a:off x="0" y="1371600"/>
            <a:ext cx="9144000" cy="4572000"/>
          </a:xfrm>
        </p:spPr>
        <p:txBody>
          <a:bodyPr/>
          <a:lstStyle/>
          <a:p>
            <a:pPr lvl="1"/>
            <a:r>
              <a:rPr lang="en-US" sz="2400" dirty="0">
                <a:ea typeface="ＭＳ Ｐゴシック" pitchFamily="34" charset="-128"/>
              </a:rPr>
              <a:t>Option to select: </a:t>
            </a:r>
            <a:endParaRPr lang="en-US" sz="2400" dirty="0" smtClean="0">
              <a:ea typeface="ＭＳ Ｐゴシック" pitchFamily="34" charset="-128"/>
            </a:endParaRPr>
          </a:p>
          <a:p>
            <a:pPr marL="457200" lvl="1" indent="0" algn="ctr">
              <a:buNone/>
            </a:pPr>
            <a:r>
              <a:rPr lang="en-US" sz="2400" i="1" u="sng" dirty="0" smtClean="0">
                <a:ea typeface="ＭＳ Ｐゴシック" pitchFamily="34" charset="-128"/>
              </a:rPr>
              <a:t>Document Review</a:t>
            </a:r>
            <a:r>
              <a:rPr lang="en-US" sz="2400" i="1" dirty="0" smtClean="0">
                <a:ea typeface="ＭＳ Ｐゴシック" pitchFamily="34" charset="-128"/>
              </a:rPr>
              <a:t>, </a:t>
            </a:r>
            <a:r>
              <a:rPr lang="en-US" sz="2400" i="1" u="sng" dirty="0">
                <a:ea typeface="ＭＳ Ｐゴシック" pitchFamily="34" charset="-128"/>
              </a:rPr>
              <a:t>Visual </a:t>
            </a:r>
            <a:r>
              <a:rPr lang="en-US" sz="2400" i="1" u="sng" dirty="0" smtClean="0">
                <a:ea typeface="ＭＳ Ｐゴシック" pitchFamily="34" charset="-128"/>
              </a:rPr>
              <a:t>Review</a:t>
            </a:r>
            <a:r>
              <a:rPr lang="en-US" sz="2400" dirty="0" smtClean="0">
                <a:ea typeface="ＭＳ Ｐゴシック" pitchFamily="34" charset="-128"/>
              </a:rPr>
              <a:t> or </a:t>
            </a:r>
            <a:r>
              <a:rPr lang="en-US" sz="2400" i="1" u="sng" dirty="0">
                <a:ea typeface="ＭＳ Ｐゴシック" pitchFamily="34" charset="-128"/>
              </a:rPr>
              <a:t>Issue </a:t>
            </a:r>
            <a:r>
              <a:rPr lang="en-US" sz="2400" i="1" u="sng" dirty="0" smtClean="0">
                <a:ea typeface="ＭＳ Ｐゴシック" pitchFamily="34" charset="-128"/>
              </a:rPr>
              <a:t>Identified</a:t>
            </a:r>
          </a:p>
          <a:p>
            <a:pPr marL="457200" lvl="1" indent="0">
              <a:buNone/>
            </a:pPr>
            <a:endParaRPr lang="en-US" sz="2200" i="1" dirty="0" smtClean="0">
              <a:ea typeface="ＭＳ Ｐゴシック" pitchFamily="34" charset="-128"/>
            </a:endParaRPr>
          </a:p>
          <a:p>
            <a:pPr marL="457200" lvl="1" indent="0">
              <a:buNone/>
            </a:pPr>
            <a:endParaRPr lang="en-US" sz="2200" i="1" dirty="0">
              <a:ea typeface="ＭＳ Ｐゴシック" pitchFamily="34" charset="-128"/>
            </a:endParaRPr>
          </a:p>
          <a:p>
            <a:pPr marL="457200" lvl="1" indent="0">
              <a:buNone/>
            </a:pPr>
            <a:r>
              <a:rPr lang="en-US" sz="800" i="1" dirty="0">
                <a:ea typeface="ＭＳ Ｐゴシック" pitchFamily="34" charset="-128"/>
              </a:rPr>
              <a:t> </a:t>
            </a:r>
            <a:endParaRPr lang="en-US" sz="800" i="1" dirty="0" smtClean="0">
              <a:ea typeface="ＭＳ Ｐゴシック" pitchFamily="34" charset="-128"/>
            </a:endParaRPr>
          </a:p>
          <a:p>
            <a:pPr marL="457200" lvl="1" indent="0">
              <a:buNone/>
            </a:pPr>
            <a:endParaRPr lang="en-US" sz="800" i="1" dirty="0">
              <a:ea typeface="ＭＳ Ｐゴシック" pitchFamily="34" charset="-128"/>
            </a:endParaRPr>
          </a:p>
          <a:p>
            <a:pPr marL="457200" lvl="1" indent="0">
              <a:buNone/>
            </a:pPr>
            <a:endParaRPr lang="en-US" sz="800" i="1" dirty="0" smtClean="0">
              <a:ea typeface="ＭＳ Ｐゴシック" pitchFamily="34" charset="-128"/>
            </a:endParaRPr>
          </a:p>
          <a:p>
            <a:pPr marL="457200" lvl="1" indent="0">
              <a:buNone/>
            </a:pPr>
            <a:endParaRPr lang="en-US" sz="800" i="1" dirty="0" smtClean="0">
              <a:ea typeface="ＭＳ Ｐゴシック" pitchFamily="34" charset="-128"/>
            </a:endParaRPr>
          </a:p>
          <a:p>
            <a:pPr marL="457200" lvl="1" indent="0">
              <a:buNone/>
            </a:pPr>
            <a:endParaRPr lang="en-US" sz="800" i="1" dirty="0">
              <a:ea typeface="ＭＳ Ｐゴシック" pitchFamily="34" charset="-128"/>
            </a:endParaRPr>
          </a:p>
          <a:p>
            <a:pPr marL="457200" lvl="1" indent="0">
              <a:buNone/>
            </a:pPr>
            <a:endParaRPr lang="en-US" sz="800" i="1" dirty="0" smtClean="0">
              <a:ea typeface="ＭＳ Ｐゴシック" pitchFamily="34" charset="-128"/>
            </a:endParaRPr>
          </a:p>
          <a:p>
            <a:pPr marL="457200" lvl="1" indent="0">
              <a:buNone/>
            </a:pPr>
            <a:endParaRPr lang="en-US" sz="800" i="1" dirty="0">
              <a:ea typeface="ＭＳ Ｐゴシック" pitchFamily="34" charset="-128"/>
            </a:endParaRPr>
          </a:p>
          <a:p>
            <a:pPr lvl="1"/>
            <a:r>
              <a:rPr lang="en-US" sz="2400" dirty="0" smtClean="0">
                <a:ea typeface="ＭＳ Ｐゴシック" pitchFamily="34" charset="-128"/>
              </a:rPr>
              <a:t>All yellow highlighted transactions must be Document Review (DR)</a:t>
            </a:r>
          </a:p>
          <a:p>
            <a:pPr lvl="1"/>
            <a:r>
              <a:rPr lang="en-US" sz="2400" dirty="0" smtClean="0">
                <a:ea typeface="ＭＳ Ｐゴシック" pitchFamily="34" charset="-128"/>
              </a:rPr>
              <a:t>For all others, Visual Review (VR) is sufficient</a:t>
            </a:r>
          </a:p>
          <a:p>
            <a:pPr lvl="1"/>
            <a:r>
              <a:rPr lang="en-US" sz="2400" dirty="0" smtClean="0">
                <a:ea typeface="ＭＳ Ｐゴシック" pitchFamily="34" charset="-128"/>
              </a:rPr>
              <a:t>Transactions marked as Issue Identified (IS) will remain until marked as Resolved (RES)</a:t>
            </a:r>
            <a:endParaRPr lang="en-US" sz="2400" dirty="0">
              <a:ea typeface="ＭＳ Ｐゴシック" pitchFamily="34" charset="-128"/>
            </a:endParaRPr>
          </a:p>
          <a:p>
            <a:pPr marL="914400" lvl="2" indent="0">
              <a:buNone/>
            </a:pPr>
            <a:endParaRPr lang="en-US" sz="800" dirty="0">
              <a:solidFill>
                <a:prstClr val="black"/>
              </a:solidFill>
              <a:ea typeface="ＭＳ Ｐゴシック" pitchFamily="34" charset="-128"/>
            </a:endParaRPr>
          </a:p>
          <a:p>
            <a:endParaRPr lang="en-US" dirty="0"/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200400" y="2433266"/>
            <a:ext cx="2857500" cy="669447"/>
          </a:xfrm>
          <a:prstGeom prst="rect">
            <a:avLst/>
          </a:prstGeom>
          <a:ln>
            <a:solidFill>
              <a:schemeClr val="tx1"/>
            </a:solidFill>
          </a:ln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200400" y="3102712"/>
            <a:ext cx="2857500" cy="562385"/>
          </a:xfrm>
          <a:prstGeom prst="rect">
            <a:avLst/>
          </a:prstGeom>
          <a:ln>
            <a:solidFill>
              <a:schemeClr val="tx1"/>
            </a:solidFill>
          </a:ln>
        </p:spPr>
      </p:pic>
    </p:spTree>
    <p:extLst>
      <p:ext uri="{BB962C8B-B14F-4D97-AF65-F5344CB8AC3E}">
        <p14:creationId xmlns:p14="http://schemas.microsoft.com/office/powerpoint/2010/main" val="304426837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>
                <a:ea typeface="ＭＳ Ｐゴシック" pitchFamily="34" charset="-128"/>
              </a:rPr>
              <a:t>Features of the new FRC Tool, </a:t>
            </a:r>
            <a:r>
              <a:rPr lang="en-US" dirty="0" err="1">
                <a:ea typeface="ＭＳ Ｐゴシック" pitchFamily="34" charset="-128"/>
              </a:rPr>
              <a:t>contd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6200" y="1371600"/>
            <a:ext cx="8610600" cy="4572000"/>
          </a:xfrm>
        </p:spPr>
        <p:txBody>
          <a:bodyPr/>
          <a:lstStyle/>
          <a:p>
            <a:pPr lvl="1"/>
            <a:r>
              <a:rPr lang="en-US" sz="2400" dirty="0">
                <a:ea typeface="ＭＳ Ｐゴシック" pitchFamily="34" charset="-128"/>
              </a:rPr>
              <a:t>As transactions are </a:t>
            </a:r>
            <a:r>
              <a:rPr lang="en-US" sz="2400" dirty="0" smtClean="0">
                <a:ea typeface="ＭＳ Ｐゴシック" pitchFamily="34" charset="-128"/>
              </a:rPr>
              <a:t>reviewed &amp; saved, </a:t>
            </a:r>
            <a:r>
              <a:rPr lang="en-US" sz="2400" dirty="0">
                <a:ea typeface="ＭＳ Ｐゴシック" pitchFamily="34" charset="-128"/>
              </a:rPr>
              <a:t>they are removed from the list leaving a running list of all transactions still requiring </a:t>
            </a:r>
            <a:r>
              <a:rPr lang="en-US" sz="2400" dirty="0" smtClean="0">
                <a:ea typeface="ＭＳ Ｐゴシック" pitchFamily="34" charset="-128"/>
              </a:rPr>
              <a:t>review</a:t>
            </a:r>
          </a:p>
          <a:p>
            <a:pPr marL="457200" lvl="1" indent="0">
              <a:buNone/>
            </a:pPr>
            <a:endParaRPr lang="en-US" sz="1000" dirty="0" smtClean="0">
              <a:ea typeface="ＭＳ Ｐゴシック" pitchFamily="34" charset="-128"/>
            </a:endParaRPr>
          </a:p>
          <a:p>
            <a:pPr lvl="1"/>
            <a:r>
              <a:rPr lang="en-US" sz="2400" dirty="0" smtClean="0">
                <a:ea typeface="ＭＳ Ｐゴシック" pitchFamily="34" charset="-128"/>
              </a:rPr>
              <a:t>Data will remain in the tool for a rolling 6-month period </a:t>
            </a:r>
          </a:p>
          <a:p>
            <a:pPr marL="457200" lvl="1" indent="0">
              <a:buNone/>
            </a:pPr>
            <a:endParaRPr lang="en-US" sz="1000" dirty="0">
              <a:ea typeface="ＭＳ Ｐゴシック" pitchFamily="34" charset="-128"/>
            </a:endParaRPr>
          </a:p>
          <a:p>
            <a:pPr lvl="1"/>
            <a:r>
              <a:rPr lang="en-US" sz="2400" dirty="0" smtClean="0">
                <a:ea typeface="ＭＳ Ｐゴシック" pitchFamily="34" charset="-128"/>
              </a:rPr>
              <a:t>Activity </a:t>
            </a:r>
            <a:r>
              <a:rPr lang="en-US" sz="2400" dirty="0">
                <a:ea typeface="ＭＳ Ｐゴシック" pitchFamily="34" charset="-128"/>
              </a:rPr>
              <a:t>for a new month will automatically appear once month is ‘closed</a:t>
            </a:r>
            <a:r>
              <a:rPr lang="en-US" sz="2400" dirty="0" smtClean="0">
                <a:ea typeface="ＭＳ Ｐゴシック" pitchFamily="34" charset="-128"/>
              </a:rPr>
              <a:t>’</a:t>
            </a:r>
          </a:p>
          <a:p>
            <a:pPr marL="457200" lvl="1" indent="0">
              <a:buNone/>
            </a:pPr>
            <a:endParaRPr lang="en-US" sz="1000" dirty="0">
              <a:ea typeface="ＭＳ Ｐゴシック" pitchFamily="34" charset="-128"/>
            </a:endParaRPr>
          </a:p>
          <a:p>
            <a:pPr lvl="1"/>
            <a:r>
              <a:rPr lang="en-US" sz="2400" dirty="0">
                <a:solidFill>
                  <a:prstClr val="black"/>
                </a:solidFill>
                <a:ea typeface="ＭＳ Ｐゴシック" pitchFamily="34" charset="-128"/>
              </a:rPr>
              <a:t>Web-based </a:t>
            </a:r>
            <a:r>
              <a:rPr lang="en-US" sz="2400" dirty="0" smtClean="0">
                <a:solidFill>
                  <a:prstClr val="black"/>
                </a:solidFill>
                <a:ea typeface="ＭＳ Ｐゴシック" pitchFamily="34" charset="-128"/>
              </a:rPr>
              <a:t>evidence of </a:t>
            </a:r>
            <a:r>
              <a:rPr lang="en-US" sz="2400" dirty="0">
                <a:solidFill>
                  <a:prstClr val="black"/>
                </a:solidFill>
                <a:ea typeface="ＭＳ Ｐゴシック" pitchFamily="34" charset="-128"/>
              </a:rPr>
              <a:t>FRC</a:t>
            </a:r>
          </a:p>
          <a:p>
            <a:pPr lvl="2"/>
            <a:r>
              <a:rPr lang="en-US" sz="2300" dirty="0">
                <a:solidFill>
                  <a:prstClr val="black"/>
                </a:solidFill>
                <a:ea typeface="ＭＳ Ｐゴシック" pitchFamily="34" charset="-128"/>
              </a:rPr>
              <a:t>empty inbox = ‘signoff’ sheet</a:t>
            </a:r>
          </a:p>
          <a:p>
            <a:pPr lvl="2"/>
            <a:r>
              <a:rPr lang="en-US" sz="2300" dirty="0">
                <a:solidFill>
                  <a:prstClr val="black"/>
                </a:solidFill>
                <a:ea typeface="ＭＳ Ｐゴシック" pitchFamily="34" charset="-128"/>
              </a:rPr>
              <a:t>no need to print/save a ‘signoff’ sheet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319361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FRC Reviewer Role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>
          <a:xfrm>
            <a:off x="0" y="1295400"/>
            <a:ext cx="8839200" cy="4876800"/>
          </a:xfrm>
        </p:spPr>
        <p:txBody>
          <a:bodyPr/>
          <a:lstStyle/>
          <a:p>
            <a:pPr lvl="1"/>
            <a:r>
              <a:rPr lang="en-US" sz="2400" dirty="0" smtClean="0">
                <a:ea typeface="ＭＳ Ｐゴシック" pitchFamily="34" charset="-128"/>
              </a:rPr>
              <a:t>Application is designed to show users all cost objects based on their Roles authorizations (SAP</a:t>
            </a:r>
            <a:r>
              <a:rPr lang="en-US" sz="2400" dirty="0" smtClean="0">
                <a:ea typeface="ＭＳ Ｐゴシック" pitchFamily="34" charset="-128"/>
                <a:sym typeface="Wingdings" panose="05000000000000000000" pitchFamily="2" charset="2"/>
              </a:rPr>
              <a:t> Report by CO/PC or Fund/FC)</a:t>
            </a:r>
            <a:endParaRPr lang="en-US" sz="2400" dirty="0" smtClean="0">
              <a:ea typeface="ＭＳ Ｐゴシック" pitchFamily="34" charset="-128"/>
            </a:endParaRPr>
          </a:p>
          <a:p>
            <a:pPr marL="457200" lvl="1" indent="0">
              <a:buNone/>
            </a:pPr>
            <a:endParaRPr lang="en-US" sz="800" u="sng" dirty="0" smtClean="0">
              <a:ea typeface="ＭＳ Ｐゴシック" pitchFamily="34" charset="-128"/>
            </a:endParaRPr>
          </a:p>
          <a:p>
            <a:pPr lvl="1"/>
            <a:r>
              <a:rPr lang="en-US" sz="2400" u="sng" dirty="0" smtClean="0">
                <a:ea typeface="ＭＳ Ｐゴシック" pitchFamily="34" charset="-128"/>
              </a:rPr>
              <a:t>Optional</a:t>
            </a:r>
            <a:r>
              <a:rPr lang="en-US" sz="2400" u="sng" dirty="0">
                <a:ea typeface="ＭＳ Ｐゴシック" pitchFamily="34" charset="-128"/>
              </a:rPr>
              <a:t>, but </a:t>
            </a:r>
            <a:r>
              <a:rPr lang="en-US" sz="2400" u="sng" dirty="0" smtClean="0">
                <a:ea typeface="ＭＳ Ｐゴシック" pitchFamily="34" charset="-128"/>
              </a:rPr>
              <a:t>recommended</a:t>
            </a:r>
            <a:r>
              <a:rPr lang="en-US" sz="2400" dirty="0" smtClean="0">
                <a:ea typeface="ＭＳ Ｐゴシック" pitchFamily="34" charset="-128"/>
              </a:rPr>
              <a:t>: </a:t>
            </a:r>
            <a:r>
              <a:rPr lang="en-US" sz="2400" dirty="0" smtClean="0"/>
              <a:t>If DLCs wish to limit the application to only display cost objects that user is responsible for reviewing, they may designate </a:t>
            </a:r>
            <a:r>
              <a:rPr lang="en-US" sz="2400" dirty="0"/>
              <a:t>an </a:t>
            </a:r>
            <a:r>
              <a:rPr lang="en-US" sz="2400" dirty="0" smtClean="0"/>
              <a:t>FRC reviewer</a:t>
            </a:r>
            <a:r>
              <a:rPr lang="en-US" sz="2400" dirty="0"/>
              <a:t> </a:t>
            </a:r>
            <a:r>
              <a:rPr lang="en-US" sz="2400" dirty="0" smtClean="0"/>
              <a:t>by:</a:t>
            </a:r>
          </a:p>
          <a:p>
            <a:pPr lvl="2"/>
            <a:r>
              <a:rPr lang="en-US" i="1" dirty="0" smtClean="0"/>
              <a:t>Cost Object</a:t>
            </a:r>
          </a:p>
          <a:p>
            <a:pPr lvl="2"/>
            <a:r>
              <a:rPr lang="en-US" i="1" dirty="0" smtClean="0"/>
              <a:t>Fund Center</a:t>
            </a:r>
          </a:p>
          <a:p>
            <a:pPr lvl="2"/>
            <a:r>
              <a:rPr lang="en-US" i="1" dirty="0" smtClean="0"/>
              <a:t>Profit Center</a:t>
            </a:r>
          </a:p>
          <a:p>
            <a:pPr marL="914400" lvl="2" indent="0">
              <a:buNone/>
            </a:pPr>
            <a:endParaRPr lang="en-US" sz="800" dirty="0">
              <a:ea typeface="ＭＳ Ｐゴシック" pitchFamily="34" charset="-128"/>
            </a:endParaRPr>
          </a:p>
          <a:p>
            <a:pPr lvl="1"/>
            <a:r>
              <a:rPr lang="en-US" sz="2400" dirty="0" smtClean="0">
                <a:ea typeface="ＭＳ Ｐゴシック" pitchFamily="34" charset="-128"/>
              </a:rPr>
              <a:t>Can be set in Roles or by contacting Peggy McGrath @ </a:t>
            </a:r>
            <a:r>
              <a:rPr lang="en-US" sz="2400" dirty="0" smtClean="0">
                <a:ea typeface="ＭＳ Ｐゴシック" pitchFamily="34" charset="-128"/>
                <a:hlinkClick r:id="rId2"/>
              </a:rPr>
              <a:t>business-help@mit.edu</a:t>
            </a:r>
            <a:endParaRPr lang="en-US" sz="2400" dirty="0">
              <a:ea typeface="ＭＳ Ｐゴシック" pitchFamily="34" charset="-128"/>
            </a:endParaRPr>
          </a:p>
          <a:p>
            <a:pPr>
              <a:buFont typeface="Arial" panose="020B0604020202020204" pitchFamily="34" charset="0"/>
              <a:buChar char="•"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0471075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Coming Soon: Monitoring Reports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-228600" y="1371600"/>
            <a:ext cx="9372600" cy="4572000"/>
          </a:xfrm>
        </p:spPr>
        <p:txBody>
          <a:bodyPr/>
          <a:lstStyle/>
          <a:p>
            <a:pPr marL="457200" lvl="1" indent="0">
              <a:buNone/>
            </a:pPr>
            <a:endParaRPr lang="en-US" dirty="0" smtClean="0">
              <a:solidFill>
                <a:prstClr val="black"/>
              </a:solidFill>
              <a:ea typeface="ＭＳ Ｐゴシック" pitchFamily="34" charset="-128"/>
            </a:endParaRPr>
          </a:p>
          <a:p>
            <a:pPr marL="457200" lvl="1" indent="0" algn="ctr">
              <a:buNone/>
            </a:pPr>
            <a:r>
              <a:rPr lang="en-US" dirty="0" err="1" smtClean="0">
                <a:solidFill>
                  <a:prstClr val="black"/>
                </a:solidFill>
                <a:ea typeface="ＭＳ Ｐゴシック" pitchFamily="34" charset="-128"/>
              </a:rPr>
              <a:t>Cognos</a:t>
            </a:r>
            <a:r>
              <a:rPr lang="en-US" dirty="0" smtClean="0">
                <a:solidFill>
                  <a:prstClr val="black"/>
                </a:solidFill>
                <a:ea typeface="ＭＳ Ｐゴシック" pitchFamily="34" charset="-128"/>
              </a:rPr>
              <a:t>-based reports for managers/supervisors </a:t>
            </a:r>
            <a:r>
              <a:rPr lang="en-US" dirty="0">
                <a:solidFill>
                  <a:prstClr val="black"/>
                </a:solidFill>
                <a:ea typeface="ＭＳ Ｐゴシック" pitchFamily="34" charset="-128"/>
              </a:rPr>
              <a:t>to track:</a:t>
            </a:r>
          </a:p>
          <a:p>
            <a:pPr lvl="2"/>
            <a:r>
              <a:rPr lang="en-US" sz="2800" dirty="0">
                <a:solidFill>
                  <a:prstClr val="black"/>
                </a:solidFill>
                <a:ea typeface="ＭＳ Ｐゴシック" pitchFamily="34" charset="-128"/>
              </a:rPr>
              <a:t>progress of reviews</a:t>
            </a:r>
          </a:p>
          <a:p>
            <a:pPr lvl="2"/>
            <a:r>
              <a:rPr lang="en-US" sz="2800" dirty="0">
                <a:solidFill>
                  <a:prstClr val="black"/>
                </a:solidFill>
                <a:ea typeface="ＭＳ Ｐゴシック" pitchFamily="34" charset="-128"/>
              </a:rPr>
              <a:t>if any cost objects are not being reviewed</a:t>
            </a:r>
          </a:p>
          <a:p>
            <a:pPr lvl="2"/>
            <a:r>
              <a:rPr lang="en-US" sz="2800" dirty="0">
                <a:solidFill>
                  <a:prstClr val="black"/>
                </a:solidFill>
                <a:ea typeface="ＭＳ Ｐゴシック" pitchFamily="34" charset="-128"/>
              </a:rPr>
              <a:t>common issues being identified</a:t>
            </a:r>
            <a:endParaRPr lang="en-US" sz="2800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7945664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Other Important Notes</a:t>
            </a:r>
            <a:endParaRPr lang="en-US" dirty="0"/>
          </a:p>
        </p:txBody>
      </p:sp>
      <p:sp>
        <p:nvSpPr>
          <p:cNvPr id="5" name="Content Placeholder 2"/>
          <p:cNvSpPr txBox="1">
            <a:spLocks/>
          </p:cNvSpPr>
          <p:nvPr/>
        </p:nvSpPr>
        <p:spPr bwMode="auto">
          <a:xfrm>
            <a:off x="0" y="1447800"/>
            <a:ext cx="9144000" cy="4495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defTabSz="457200" rtl="0" eaLnBrk="1" fontAlgn="base" hangingPunct="1">
              <a:spcBef>
                <a:spcPct val="0"/>
              </a:spcBef>
              <a:spcAft>
                <a:spcPct val="0"/>
              </a:spcAft>
              <a:buClr>
                <a:schemeClr val="bg1"/>
              </a:buClr>
              <a:buFont typeface="Courier New" pitchFamily="49" charset="0"/>
              <a:buChar char="o"/>
              <a:defRPr sz="3200" b="1" kern="1200">
                <a:solidFill>
                  <a:schemeClr val="tx1"/>
                </a:solidFill>
                <a:latin typeface="+mn-lt"/>
                <a:ea typeface="ＭＳ Ｐゴシック" pitchFamily="-65" charset="-128"/>
                <a:cs typeface="ＭＳ Ｐゴシック" pitchFamily="-65" charset="-128"/>
              </a:defRPr>
            </a:lvl1pPr>
            <a:lvl2pPr marL="742950" indent="-285750" algn="l" defTabSz="457200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7F7F7F"/>
              </a:buClr>
              <a:buSzPct val="60000"/>
              <a:buFont typeface="Wingdings" pitchFamily="2" charset="2"/>
              <a:buChar char="²"/>
              <a:defRPr sz="2800" kern="1200">
                <a:solidFill>
                  <a:schemeClr val="tx1"/>
                </a:solidFill>
                <a:latin typeface="+mn-lt"/>
                <a:ea typeface="ＭＳ Ｐゴシック" pitchFamily="-65" charset="-128"/>
                <a:cs typeface="+mn-cs"/>
              </a:defRPr>
            </a:lvl2pPr>
            <a:lvl3pPr marL="1143000" indent="-228600" algn="l" defTabSz="457200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595959"/>
              </a:buClr>
              <a:buSzPct val="60000"/>
              <a:buFont typeface="Wingdings" pitchFamily="2" charset="2"/>
              <a:buChar char="²"/>
              <a:defRPr sz="2400" kern="1200">
                <a:solidFill>
                  <a:schemeClr val="tx1"/>
                </a:solidFill>
                <a:latin typeface="+mn-lt"/>
                <a:ea typeface="ＭＳ Ｐゴシック" pitchFamily="-65" charset="-128"/>
                <a:cs typeface="+mn-cs"/>
              </a:defRPr>
            </a:lvl3pPr>
            <a:lvl4pPr marL="1600200" indent="-228600" algn="l" defTabSz="457200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595959"/>
              </a:buClr>
              <a:buSzPct val="60000"/>
              <a:buFont typeface="Wingdings" pitchFamily="2" charset="2"/>
              <a:buChar char="²"/>
              <a:defRPr sz="2000" kern="1200">
                <a:solidFill>
                  <a:schemeClr val="tx1"/>
                </a:solidFill>
                <a:latin typeface="+mn-lt"/>
                <a:ea typeface="ＭＳ Ｐゴシック" pitchFamily="-65" charset="-128"/>
                <a:cs typeface="+mn-cs"/>
              </a:defRPr>
            </a:lvl4pPr>
            <a:lvl5pPr marL="2057400" indent="-228600" algn="l" defTabSz="457200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595959"/>
              </a:buClr>
              <a:buSzPct val="60000"/>
              <a:buFont typeface="Wingdings" pitchFamily="2" charset="2"/>
              <a:buChar char="²"/>
              <a:defRPr sz="2000" kern="1200">
                <a:solidFill>
                  <a:schemeClr val="tx1"/>
                </a:solidFill>
                <a:latin typeface="+mn-lt"/>
                <a:ea typeface="ＭＳ Ｐゴシック" pitchFamily="-65" charset="-128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1"/>
            <a:r>
              <a:rPr lang="en-US" sz="2400" dirty="0" smtClean="0">
                <a:ea typeface="ＭＳ Ｐゴシック" pitchFamily="34" charset="-128"/>
              </a:rPr>
              <a:t>This </a:t>
            </a:r>
            <a:r>
              <a:rPr lang="en-US" sz="2400" dirty="0">
                <a:ea typeface="ＭＳ Ｐゴシック" pitchFamily="34" charset="-128"/>
              </a:rPr>
              <a:t>tool is meant to assist in performing FRC for your </a:t>
            </a:r>
            <a:r>
              <a:rPr lang="en-US" sz="2400" dirty="0" smtClean="0">
                <a:ea typeface="ＭＳ Ｐゴシック" pitchFamily="34" charset="-128"/>
              </a:rPr>
              <a:t>DLC</a:t>
            </a:r>
          </a:p>
          <a:p>
            <a:pPr lvl="2"/>
            <a:r>
              <a:rPr lang="en-US" dirty="0" smtClean="0">
                <a:ea typeface="ＭＳ Ｐゴシック" pitchFamily="34" charset="-128"/>
              </a:rPr>
              <a:t>serves </a:t>
            </a:r>
            <a:r>
              <a:rPr lang="en-US" dirty="0">
                <a:ea typeface="ＭＳ Ｐゴシック" pitchFamily="34" charset="-128"/>
              </a:rPr>
              <a:t>as ‘evidence of review’ but doesn’t necessarily mean </a:t>
            </a:r>
            <a:r>
              <a:rPr lang="en-US" dirty="0" smtClean="0">
                <a:ea typeface="ＭＳ Ｐゴシック" pitchFamily="34" charset="-128"/>
              </a:rPr>
              <a:t>you won’t </a:t>
            </a:r>
            <a:r>
              <a:rPr lang="en-US" dirty="0">
                <a:ea typeface="ＭＳ Ｐゴシック" pitchFamily="34" charset="-128"/>
              </a:rPr>
              <a:t>have </a:t>
            </a:r>
            <a:r>
              <a:rPr lang="en-US" dirty="0" smtClean="0">
                <a:ea typeface="ＭＳ Ｐゴシック" pitchFamily="34" charset="-128"/>
              </a:rPr>
              <a:t>an audit finding related to a specific charge</a:t>
            </a:r>
            <a:endParaRPr lang="en-US" sz="2400" dirty="0" smtClean="0">
              <a:ea typeface="ＭＳ Ｐゴシック" pitchFamily="34" charset="-128"/>
            </a:endParaRPr>
          </a:p>
          <a:p>
            <a:pPr marL="457200" lvl="1" indent="0">
              <a:buNone/>
            </a:pPr>
            <a:endParaRPr lang="en-US" sz="1000" dirty="0" smtClean="0">
              <a:ea typeface="ＭＳ Ｐゴシック" pitchFamily="34" charset="-128"/>
            </a:endParaRPr>
          </a:p>
          <a:p>
            <a:pPr lvl="1"/>
            <a:r>
              <a:rPr lang="en-US" sz="2400" dirty="0" smtClean="0">
                <a:ea typeface="ＭＳ Ｐゴシック" pitchFamily="34" charset="-128"/>
              </a:rPr>
              <a:t>The tool is a one-size-fits-all solution for the entire Institute but DLCs are welcome to utilize the tool in the best way for their group </a:t>
            </a:r>
          </a:p>
          <a:p>
            <a:pPr marL="457200" lvl="1" indent="0">
              <a:buNone/>
            </a:pPr>
            <a:endParaRPr lang="en-US" sz="1000" dirty="0">
              <a:ea typeface="ＭＳ Ｐゴシック" pitchFamily="34" charset="-128"/>
            </a:endParaRPr>
          </a:p>
          <a:p>
            <a:pPr lvl="1"/>
            <a:r>
              <a:rPr lang="en-US" sz="2400" dirty="0" smtClean="0">
                <a:ea typeface="ＭＳ Ｐゴシック" pitchFamily="34" charset="-128"/>
              </a:rPr>
              <a:t>This </a:t>
            </a:r>
            <a:r>
              <a:rPr lang="en-US" sz="2400" dirty="0">
                <a:ea typeface="ＭＳ Ｐゴシック" pitchFamily="34" charset="-128"/>
              </a:rPr>
              <a:t>tool is </a:t>
            </a:r>
            <a:r>
              <a:rPr lang="en-US" sz="2400" u="sng" dirty="0" smtClean="0">
                <a:ea typeface="ＭＳ Ｐゴシック" pitchFamily="34" charset="-128"/>
              </a:rPr>
              <a:t>not</a:t>
            </a:r>
            <a:r>
              <a:rPr lang="en-US" sz="2400" dirty="0" smtClean="0">
                <a:ea typeface="ＭＳ Ｐゴシック" pitchFamily="34" charset="-128"/>
              </a:rPr>
              <a:t> </a:t>
            </a:r>
            <a:r>
              <a:rPr lang="en-US" sz="2400" dirty="0">
                <a:ea typeface="ＭＳ Ｐゴシック" pitchFamily="34" charset="-128"/>
              </a:rPr>
              <a:t>intended to change </a:t>
            </a:r>
            <a:r>
              <a:rPr lang="en-US" sz="2400" dirty="0" smtClean="0">
                <a:ea typeface="ＭＳ Ｐゴシック" pitchFamily="34" charset="-128"/>
              </a:rPr>
              <a:t>or replace a DLC’s </a:t>
            </a:r>
            <a:r>
              <a:rPr lang="en-US" sz="2400" dirty="0">
                <a:ea typeface="ＭＳ Ｐゴシック" pitchFamily="34" charset="-128"/>
              </a:rPr>
              <a:t>current process </a:t>
            </a:r>
            <a:r>
              <a:rPr lang="en-US" sz="2400" dirty="0" smtClean="0">
                <a:ea typeface="ＭＳ Ｐゴシック" pitchFamily="34" charset="-128"/>
              </a:rPr>
              <a:t>for gathering &amp; maintaining receipts</a:t>
            </a:r>
            <a:r>
              <a:rPr lang="en-US" sz="2400" dirty="0">
                <a:ea typeface="ＭＳ Ｐゴシック" pitchFamily="34" charset="-128"/>
              </a:rPr>
              <a:t>, documentation and other backup</a:t>
            </a:r>
          </a:p>
          <a:p>
            <a:pPr marL="914400" lvl="2" indent="0">
              <a:buNone/>
            </a:pPr>
            <a:endParaRPr lang="en-US" dirty="0">
              <a:ea typeface="ＭＳ Ｐゴシック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22748701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Title 3"/>
          <p:cNvSpPr>
            <a:spLocks noGrp="1"/>
          </p:cNvSpPr>
          <p:nvPr>
            <p:ph type="ctrTitle"/>
          </p:nvPr>
        </p:nvSpPr>
        <p:spPr bwMode="auto">
          <a:ln>
            <a:solidFill>
              <a:srgbClr val="D9D9D9"/>
            </a:solidFill>
            <a:miter lim="800000"/>
            <a:headEnd/>
            <a:tailEnd/>
          </a:ln>
        </p:spPr>
        <p:txBody>
          <a:bodyPr/>
          <a:lstStyle/>
          <a:p>
            <a:r>
              <a:rPr lang="en-US" dirty="0" smtClean="0">
                <a:ea typeface="ＭＳ Ｐゴシック" pitchFamily="34" charset="-128"/>
              </a:rPr>
              <a:t>Demo</a:t>
            </a:r>
          </a:p>
        </p:txBody>
      </p:sp>
      <p:sp>
        <p:nvSpPr>
          <p:cNvPr id="2" name="Subtitle 1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27311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/>
          <p:cNvSpPr>
            <a:spLocks noGrp="1"/>
          </p:cNvSpPr>
          <p:nvPr>
            <p:ph type="title"/>
          </p:nvPr>
        </p:nvSpPr>
        <p:spPr bwMode="auto">
          <a:ln>
            <a:solidFill>
              <a:srgbClr val="D9D9D9"/>
            </a:solidFill>
            <a:miter lim="800000"/>
            <a:headEnd/>
            <a:tailEnd/>
          </a:ln>
        </p:spPr>
        <p:txBody>
          <a:bodyPr/>
          <a:lstStyle/>
          <a:p>
            <a:r>
              <a:rPr lang="en-US" dirty="0" smtClean="0">
                <a:ea typeface="ＭＳ Ｐゴシック" pitchFamily="34" charset="-128"/>
              </a:rPr>
              <a:t>Resources</a:t>
            </a:r>
          </a:p>
        </p:txBody>
      </p:sp>
      <p:sp>
        <p:nvSpPr>
          <p:cNvPr id="11267" name="Content Placeholder 2"/>
          <p:cNvSpPr>
            <a:spLocks noGrp="1"/>
          </p:cNvSpPr>
          <p:nvPr>
            <p:ph sz="half" idx="1"/>
          </p:nvPr>
        </p:nvSpPr>
        <p:spPr bwMode="auto">
          <a:xfrm>
            <a:off x="-76200" y="1295400"/>
            <a:ext cx="4648200" cy="4525963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1"/>
            <a:r>
              <a:rPr lang="en-US" dirty="0" smtClean="0">
                <a:ea typeface="ＭＳ Ｐゴシック" pitchFamily="34" charset="-128"/>
              </a:rPr>
              <a:t>IS&amp;T Knowledge Base website</a:t>
            </a:r>
          </a:p>
          <a:p>
            <a:pPr lvl="2"/>
            <a:r>
              <a:rPr lang="en-US" sz="2200" i="1" dirty="0" smtClean="0">
                <a:ea typeface="ＭＳ Ｐゴシック" pitchFamily="34" charset="-128"/>
              </a:rPr>
              <a:t>FRC application FAQ </a:t>
            </a:r>
            <a:r>
              <a:rPr lang="en-US" sz="2200" i="1" dirty="0">
                <a:ea typeface="ＭＳ Ｐゴシック" pitchFamily="34" charset="-128"/>
                <a:hlinkClick r:id="rId3"/>
              </a:rPr>
              <a:t>http://</a:t>
            </a:r>
            <a:r>
              <a:rPr lang="en-US" sz="2200" i="1" dirty="0" smtClean="0">
                <a:ea typeface="ＭＳ Ｐゴシック" pitchFamily="34" charset="-128"/>
                <a:hlinkClick r:id="rId3"/>
              </a:rPr>
              <a:t>kb.mit.edu/confluence/x/ysswCQ</a:t>
            </a:r>
            <a:endParaRPr lang="en-US" sz="2200" i="1" dirty="0" smtClean="0">
              <a:ea typeface="ＭＳ Ｐゴシック" pitchFamily="34" charset="-128"/>
            </a:endParaRPr>
          </a:p>
          <a:p>
            <a:pPr lvl="2"/>
            <a:r>
              <a:rPr lang="en-US" sz="2200" i="1" dirty="0" smtClean="0">
                <a:ea typeface="ＭＳ Ｐゴシック" pitchFamily="34" charset="-128"/>
              </a:rPr>
              <a:t>FRC Application Training Guide </a:t>
            </a:r>
            <a:r>
              <a:rPr lang="en-US" sz="2200" i="1" dirty="0">
                <a:ea typeface="ＭＳ Ｐゴシック" pitchFamily="34" charset="-128"/>
                <a:hlinkClick r:id="rId4"/>
              </a:rPr>
              <a:t>http://</a:t>
            </a:r>
            <a:r>
              <a:rPr lang="en-US" sz="2200" i="1" dirty="0" smtClean="0">
                <a:ea typeface="ＭＳ Ｐゴシック" pitchFamily="34" charset="-128"/>
                <a:hlinkClick r:id="rId4"/>
              </a:rPr>
              <a:t>kb.mit.edu/confluence/x/ScwwCQ</a:t>
            </a:r>
            <a:endParaRPr lang="en-US" sz="2200" i="1" dirty="0" smtClean="0">
              <a:ea typeface="ＭＳ Ｐゴシック" pitchFamily="34" charset="-128"/>
            </a:endParaRPr>
          </a:p>
          <a:p>
            <a:pPr lvl="1"/>
            <a:r>
              <a:rPr lang="en-US" dirty="0" smtClean="0">
                <a:solidFill>
                  <a:prstClr val="black"/>
                </a:solidFill>
                <a:ea typeface="ＭＳ Ｐゴシック" pitchFamily="34" charset="-128"/>
              </a:rPr>
              <a:t>VPF website (Financial Accounting &amp; Reporting area</a:t>
            </a:r>
          </a:p>
          <a:p>
            <a:pPr lvl="2"/>
            <a:r>
              <a:rPr lang="en-US" i="1" dirty="0" smtClean="0">
                <a:solidFill>
                  <a:prstClr val="black"/>
                </a:solidFill>
                <a:ea typeface="ＭＳ Ｐゴシック" pitchFamily="34" charset="-128"/>
              </a:rPr>
              <a:t>FRC Policy </a:t>
            </a:r>
            <a:r>
              <a:rPr lang="en-US" dirty="0" smtClean="0">
                <a:solidFill>
                  <a:prstClr val="black"/>
                </a:solidFill>
                <a:ea typeface="ＭＳ Ｐゴシック" pitchFamily="34" charset="-128"/>
              </a:rPr>
              <a:t>and </a:t>
            </a:r>
            <a:r>
              <a:rPr lang="en-US" i="1" dirty="0" err="1" smtClean="0">
                <a:solidFill>
                  <a:prstClr val="black"/>
                </a:solidFill>
                <a:ea typeface="ＭＳ Ｐゴシック" pitchFamily="34" charset="-128"/>
              </a:rPr>
              <a:t>Quickguide</a:t>
            </a:r>
            <a:endParaRPr lang="en-US" dirty="0">
              <a:solidFill>
                <a:prstClr val="black"/>
              </a:solidFill>
              <a:ea typeface="ＭＳ Ｐゴシック" pitchFamily="34" charset="-128"/>
            </a:endParaRPr>
          </a:p>
          <a:p>
            <a:pPr marL="457200" lvl="1" indent="0">
              <a:buNone/>
            </a:pPr>
            <a:endParaRPr lang="en-US" u="sng" dirty="0" smtClean="0">
              <a:ea typeface="ＭＳ Ｐゴシック" pitchFamily="34" charset="-128"/>
            </a:endParaRPr>
          </a:p>
          <a:p>
            <a:pPr lvl="1"/>
            <a:endParaRPr lang="en-US" sz="2200" dirty="0" smtClean="0">
              <a:ea typeface="ＭＳ Ｐゴシック" pitchFamily="34" charset="-128"/>
            </a:endParaRPr>
          </a:p>
        </p:txBody>
      </p:sp>
      <p:sp>
        <p:nvSpPr>
          <p:cNvPr id="2" name="Content Placeholder 1"/>
          <p:cNvSpPr>
            <a:spLocks noGrp="1"/>
          </p:cNvSpPr>
          <p:nvPr>
            <p:ph sz="half" idx="2"/>
          </p:nvPr>
        </p:nvSpPr>
        <p:spPr>
          <a:xfrm>
            <a:off x="4191000" y="1295399"/>
            <a:ext cx="4495800" cy="4800601"/>
          </a:xfrm>
        </p:spPr>
        <p:txBody>
          <a:bodyPr/>
          <a:lstStyle/>
          <a:p>
            <a:pPr lvl="1"/>
            <a:r>
              <a:rPr lang="en-US" dirty="0">
                <a:ea typeface="ＭＳ Ｐゴシック" pitchFamily="34" charset="-128"/>
              </a:rPr>
              <a:t>For technical assistance</a:t>
            </a:r>
          </a:p>
          <a:p>
            <a:pPr lvl="2"/>
            <a:r>
              <a:rPr lang="en-US" sz="2200" dirty="0">
                <a:ea typeface="ＭＳ Ｐゴシック" pitchFamily="34" charset="-128"/>
                <a:hlinkClick r:id="rId5"/>
              </a:rPr>
              <a:t>helpdesk@mit.edu</a:t>
            </a:r>
            <a:endParaRPr lang="en-US" sz="2200" dirty="0">
              <a:ea typeface="ＭＳ Ｐゴシック" pitchFamily="34" charset="-128"/>
            </a:endParaRPr>
          </a:p>
          <a:p>
            <a:pPr lvl="2"/>
            <a:r>
              <a:rPr lang="en-US" sz="2200" dirty="0">
                <a:ea typeface="ＭＳ Ｐゴシック" pitchFamily="34" charset="-128"/>
              </a:rPr>
              <a:t>617-253-1101</a:t>
            </a:r>
          </a:p>
          <a:p>
            <a:pPr lvl="1"/>
            <a:r>
              <a:rPr lang="en-US" dirty="0">
                <a:solidFill>
                  <a:prstClr val="black"/>
                </a:solidFill>
                <a:ea typeface="ＭＳ Ｐゴシック" pitchFamily="34" charset="-128"/>
              </a:rPr>
              <a:t>For assistance with Roles</a:t>
            </a:r>
          </a:p>
          <a:p>
            <a:pPr lvl="2"/>
            <a:r>
              <a:rPr lang="en-US" sz="2200" dirty="0">
                <a:solidFill>
                  <a:prstClr val="black"/>
                </a:solidFill>
                <a:ea typeface="ＭＳ Ｐゴシック" pitchFamily="34" charset="-128"/>
              </a:rPr>
              <a:t>Peggy McGrath @ </a:t>
            </a:r>
            <a:r>
              <a:rPr lang="en-US" sz="2200" dirty="0" smtClean="0">
                <a:solidFill>
                  <a:prstClr val="black"/>
                </a:solidFill>
                <a:ea typeface="ＭＳ Ｐゴシック" pitchFamily="34" charset="-128"/>
                <a:hlinkClick r:id="rId6"/>
              </a:rPr>
              <a:t>business-help@mit.edu</a:t>
            </a:r>
            <a:endParaRPr lang="en-US" sz="2200" dirty="0" smtClean="0">
              <a:solidFill>
                <a:prstClr val="black"/>
              </a:solidFill>
              <a:ea typeface="ＭＳ Ｐゴシック" pitchFamily="34" charset="-128"/>
            </a:endParaRPr>
          </a:p>
          <a:p>
            <a:pPr lvl="1"/>
            <a:r>
              <a:rPr lang="en-US" dirty="0" err="1" smtClean="0">
                <a:solidFill>
                  <a:prstClr val="black"/>
                </a:solidFill>
                <a:ea typeface="ＭＳ Ｐゴシック" pitchFamily="34" charset="-128"/>
              </a:rPr>
              <a:t>Cognos</a:t>
            </a:r>
            <a:r>
              <a:rPr lang="en-US" dirty="0" smtClean="0">
                <a:solidFill>
                  <a:prstClr val="black"/>
                </a:solidFill>
                <a:ea typeface="ＭＳ Ｐゴシック" pitchFamily="34" charset="-128"/>
              </a:rPr>
              <a:t> weekly user group drop-in sessions</a:t>
            </a:r>
          </a:p>
          <a:p>
            <a:pPr lvl="2"/>
            <a:r>
              <a:rPr lang="en-US" sz="2200" dirty="0" smtClean="0">
                <a:solidFill>
                  <a:prstClr val="black"/>
                </a:solidFill>
                <a:ea typeface="ＭＳ Ｐゴシック" pitchFamily="34" charset="-128"/>
              </a:rPr>
              <a:t>Every Thurs 1:30 – 3:00pm in NE49-3098 (Little Cayman Computer Lab)</a:t>
            </a:r>
            <a:endParaRPr lang="en-US" sz="2200" dirty="0">
              <a:solidFill>
                <a:prstClr val="black"/>
              </a:solidFill>
              <a:ea typeface="ＭＳ Ｐゴシック" pitchFamily="34" charset="-128"/>
            </a:endParaRP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312992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MIT Community Demo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371600"/>
            <a:ext cx="8229600" cy="4572000"/>
          </a:xfrm>
        </p:spPr>
        <p:txBody>
          <a:bodyPr/>
          <a:lstStyle/>
          <a:p>
            <a:pPr algn="ctr"/>
            <a:endParaRPr lang="en-US" dirty="0"/>
          </a:p>
          <a:p>
            <a:endParaRPr lang="en-US" dirty="0"/>
          </a:p>
          <a:p>
            <a:r>
              <a:rPr lang="en-US" dirty="0" smtClean="0"/>
              <a:t>Tuesday, Sept 22, 2015 </a:t>
            </a:r>
          </a:p>
          <a:p>
            <a:r>
              <a:rPr lang="en-US" dirty="0" smtClean="0"/>
              <a:t>9:30 – 11:00 am</a:t>
            </a:r>
          </a:p>
          <a:p>
            <a:endParaRPr lang="en-US" dirty="0"/>
          </a:p>
          <a:p>
            <a:endParaRPr lang="en-US" dirty="0" smtClean="0"/>
          </a:p>
          <a:p>
            <a:endParaRPr lang="en-US" dirty="0" smtClean="0"/>
          </a:p>
          <a:p>
            <a:r>
              <a:rPr lang="en-US" dirty="0" smtClean="0"/>
              <a:t>BCS Singleton Auditorium (46-3002)</a:t>
            </a:r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91200" y="1600200"/>
            <a:ext cx="2514600" cy="291949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17282246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Title 3"/>
          <p:cNvSpPr>
            <a:spLocks noGrp="1"/>
          </p:cNvSpPr>
          <p:nvPr>
            <p:ph type="ctrTitle"/>
          </p:nvPr>
        </p:nvSpPr>
        <p:spPr bwMode="auto">
          <a:ln>
            <a:solidFill>
              <a:srgbClr val="D9D9D9"/>
            </a:solidFill>
            <a:miter lim="800000"/>
            <a:headEnd/>
            <a:tailEnd/>
          </a:ln>
        </p:spPr>
        <p:txBody>
          <a:bodyPr/>
          <a:lstStyle/>
          <a:p>
            <a:r>
              <a:rPr lang="en-US" dirty="0" smtClean="0">
                <a:ea typeface="ＭＳ Ｐゴシック" pitchFamily="34" charset="-128"/>
              </a:rPr>
              <a:t>Questions?</a:t>
            </a:r>
          </a:p>
        </p:txBody>
      </p:sp>
    </p:spTree>
    <p:extLst>
      <p:ext uri="{BB962C8B-B14F-4D97-AF65-F5344CB8AC3E}">
        <p14:creationId xmlns:p14="http://schemas.microsoft.com/office/powerpoint/2010/main" val="18868905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VPF PPT Templat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VPF PPT Template</Template>
  <TotalTime>628</TotalTime>
  <Words>566</Words>
  <Application>Microsoft Office PowerPoint</Application>
  <PresentationFormat>On-screen Show (4:3)</PresentationFormat>
  <Paragraphs>109</Paragraphs>
  <Slides>14</Slides>
  <Notes>4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14</vt:i4>
      </vt:variant>
    </vt:vector>
  </HeadingPairs>
  <TitlesOfParts>
    <vt:vector size="20" baseType="lpstr">
      <vt:lpstr>ＭＳ Ｐゴシック</vt:lpstr>
      <vt:lpstr>Arial</vt:lpstr>
      <vt:lpstr>Calibri</vt:lpstr>
      <vt:lpstr>Courier New</vt:lpstr>
      <vt:lpstr>Wingdings</vt:lpstr>
      <vt:lpstr>VPF PPT Template</vt:lpstr>
      <vt:lpstr>Financial Review &amp; Control</vt:lpstr>
      <vt:lpstr>Goals of the new FRC Application</vt:lpstr>
      <vt:lpstr>New Enhanced FRC application</vt:lpstr>
      <vt:lpstr>Features of the new FRC Tool</vt:lpstr>
      <vt:lpstr>High-Risk Transactions</vt:lpstr>
      <vt:lpstr>Features of the new FRC Tool, contd</vt:lpstr>
      <vt:lpstr>Features of the new FRC Tool, contd</vt:lpstr>
      <vt:lpstr>FRC Reviewer Role</vt:lpstr>
      <vt:lpstr>Coming Soon: Monitoring Reports</vt:lpstr>
      <vt:lpstr>Other Important Notes</vt:lpstr>
      <vt:lpstr>Demo</vt:lpstr>
      <vt:lpstr>Resources</vt:lpstr>
      <vt:lpstr>MIT Community Demo</vt:lpstr>
      <vt:lpstr>Questions?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Manali Patel Bettendorf</dc:creator>
  <cp:lastModifiedBy>Holly-Ann Paiva</cp:lastModifiedBy>
  <cp:revision>172</cp:revision>
  <cp:lastPrinted>2015-09-10T19:01:29Z</cp:lastPrinted>
  <dcterms:created xsi:type="dcterms:W3CDTF">2011-03-28T16:57:08Z</dcterms:created>
  <dcterms:modified xsi:type="dcterms:W3CDTF">2015-09-15T20:41:55Z</dcterms:modified>
</cp:coreProperties>
</file>